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0" r:id="rId4"/>
    <p:sldId id="258" r:id="rId5"/>
    <p:sldId id="262" r:id="rId6"/>
    <p:sldId id="263" r:id="rId7"/>
    <p:sldId id="265" r:id="rId8"/>
    <p:sldId id="264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996633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B1394-9414-4BF1-A894-A5C47CA04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1AE2E-0728-45D9-9B12-87AA2A5E1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C2C70-9612-4FC4-A879-6821E3B93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42385-8C0B-41BC-8440-D800BBF8F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145BC-D1C5-403F-9ED5-FE84FE24A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66011-BCAD-47E8-B21F-46F7ECAA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C130-3063-451A-A145-B93EDB4D7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FD0E-AE6B-4DB4-B02C-A63B87020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3FFFE-088B-4B6B-8EB3-0FA2D5E35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69266-71E8-487D-ADCF-6DAD9A879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5DEB7-B86E-4F72-A4E8-4EFC08E3C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9D82C-F92D-4E68-ADF3-30DE73B1F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1453-02F8-444C-B413-310CC41B7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55EFD-8EDB-49D2-A39A-F33774290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E19348-4368-436B-8AF5-244FB77DA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wmf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ketch-Of-Baxter-Street,-New-York,-1880s"/>
          <p:cNvPicPr>
            <a:picLocks noChangeAspect="1" noChangeArrowheads="1"/>
          </p:cNvPicPr>
          <p:nvPr/>
        </p:nvPicPr>
        <p:blipFill>
          <a:blip r:embed="rId2" cstate="print">
            <a:lum bright="38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130425"/>
            <a:ext cx="8534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pitchFamily="18" charset="0"/>
              </a:rPr>
              <a:t>Industrialization &amp; Urbanization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pitchFamily="18" charset="0"/>
              </a:rPr>
              <a:t>After civil war changes in farm and city life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3657600"/>
            <a:ext cx="7315200" cy="2971800"/>
          </a:xfrm>
        </p:spPr>
        <p:txBody>
          <a:bodyPr/>
          <a:lstStyle/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Mechanization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(e.g., the reaper) had reduced farm labor needs and increased production.</a:t>
            </a:r>
          </a:p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Industrial development in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cities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created increased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labor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needs.</a:t>
            </a:r>
          </a:p>
        </p:txBody>
      </p:sp>
      <p:pic>
        <p:nvPicPr>
          <p:cNvPr id="4100" name="Picture 4" descr="re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4600" y="1219200"/>
            <a:ext cx="4000500" cy="2638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pitchFamily="18" charset="0"/>
              </a:rPr>
              <a:t>Factors resulting in growth of industry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Access to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raw materials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and energy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Availability of work force-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immigration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Inventions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Financial resources</a:t>
            </a:r>
          </a:p>
          <a:p>
            <a:pPr eaLnBrk="1" hangingPunct="1">
              <a:lnSpc>
                <a:spcPct val="90000"/>
              </a:lnSpc>
            </a:pPr>
            <a:endParaRPr lang="en-US" sz="2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Examples of big business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Railroads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Oil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Steel</a:t>
            </a:r>
          </a:p>
        </p:txBody>
      </p:sp>
      <p:pic>
        <p:nvPicPr>
          <p:cNvPr id="5124" name="Picture 4" descr="wooden rig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4953000"/>
            <a:ext cx="2060575" cy="1512888"/>
          </a:xfrm>
          <a:noFill/>
        </p:spPr>
      </p:pic>
      <p:pic>
        <p:nvPicPr>
          <p:cNvPr id="5125" name="Picture 5" descr="1800%20locomotive%20tennessee%20pass%20scenic%20limited%20train%201947%20n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4953000"/>
            <a:ext cx="1804988" cy="1462088"/>
          </a:xfrm>
          <a:noFill/>
        </p:spPr>
      </p:pic>
      <p:pic>
        <p:nvPicPr>
          <p:cNvPr id="5126" name="Picture 6" descr="Steel%20Mi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953000"/>
            <a:ext cx="13112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Reasons why cities developed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648200" cy="4906963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Specialized industries  including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steel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 (Pittsburgh),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meat packing 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(Chicago)</a:t>
            </a:r>
          </a:p>
          <a:p>
            <a:pPr eaLnBrk="1" hangingPunct="1"/>
            <a:endParaRPr lang="en-US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endParaRPr lang="en-US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Movement of Americans from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rural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(farms) to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urban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 (cities) areas for job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opportunities.</a:t>
            </a: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Immigration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 from other countries.</a:t>
            </a:r>
          </a:p>
          <a:p>
            <a:pPr eaLnBrk="1" hangingPunct="1"/>
            <a:endParaRPr lang="en-US" sz="2400" b="1" dirty="0" smtClean="0"/>
          </a:p>
        </p:txBody>
      </p:sp>
      <p:pic>
        <p:nvPicPr>
          <p:cNvPr id="7172" name="Picture 48" descr="j02970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7" descr="j02835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105400"/>
            <a:ext cx="895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4" descr="j021727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57800" y="3200400"/>
            <a:ext cx="1571625" cy="1600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5"/>
          <p:cNvPicPr>
            <a:picLocks noChangeAspect="1" noChangeArrowheads="1"/>
          </p:cNvPicPr>
          <p:nvPr/>
        </p:nvPicPr>
        <p:blipFill>
          <a:blip r:embed="rId2" cstate="print"/>
          <a:srcRect l="1262" t="25070" r="63780" b="58487"/>
          <a:stretch>
            <a:fillRect/>
          </a:stretch>
        </p:blipFill>
        <p:spPr bwMode="auto">
          <a:xfrm>
            <a:off x="2514600" y="1371600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16"/>
          <p:cNvSpPr txBox="1">
            <a:spLocks noChangeArrowheads="1"/>
          </p:cNvSpPr>
          <p:nvPr/>
        </p:nvSpPr>
        <p:spPr bwMode="auto">
          <a:xfrm>
            <a:off x="2514600" y="23622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en-US" b="1">
                <a:solidFill>
                  <a:schemeClr val="bg1"/>
                </a:solidFill>
                <a:latin typeface="Comic Sans MS" pitchFamily="66" charset="0"/>
              </a:rPr>
              <a:t>Iron ore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33400" y="228600"/>
            <a:ext cx="8610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How did advances in transportation link resources, products, and markets?</a:t>
            </a:r>
          </a:p>
        </p:txBody>
      </p:sp>
      <p:sp>
        <p:nvSpPr>
          <p:cNvPr id="8197" name="Text Box 18"/>
          <p:cNvSpPr txBox="1">
            <a:spLocks noChangeArrowheads="1"/>
          </p:cNvSpPr>
          <p:nvPr/>
        </p:nvSpPr>
        <p:spPr bwMode="auto">
          <a:xfrm>
            <a:off x="304800" y="3124200"/>
            <a:ext cx="8839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Transportation of 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resources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(e.g., train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).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Moving 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natural resources 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(e.g., copper and lead) to eastern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factories. 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Moving 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iron ore deposits to sites of 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steel mills 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  (e.g.,  Pittsburgh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).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Transporting finished products to national 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  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markets.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198" name="Line 19"/>
          <p:cNvSpPr>
            <a:spLocks noChangeShapeType="1"/>
          </p:cNvSpPr>
          <p:nvPr/>
        </p:nvSpPr>
        <p:spPr bwMode="auto">
          <a:xfrm>
            <a:off x="3810000" y="18288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9" name="Text Box 20"/>
          <p:cNvSpPr txBox="1">
            <a:spLocks noChangeArrowheads="1"/>
          </p:cNvSpPr>
          <p:nvPr/>
        </p:nvSpPr>
        <p:spPr bwMode="auto">
          <a:xfrm>
            <a:off x="4038600" y="13716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E</a:t>
            </a:r>
          </a:p>
        </p:txBody>
      </p:sp>
      <p:pic>
        <p:nvPicPr>
          <p:cNvPr id="8200" name="Picture 21" descr="j02820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295400"/>
            <a:ext cx="144780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22"/>
          <p:cNvSpPr txBox="1">
            <a:spLocks noChangeArrowheads="1"/>
          </p:cNvSpPr>
          <p:nvPr/>
        </p:nvSpPr>
        <p:spPr bwMode="auto">
          <a:xfrm>
            <a:off x="6553200" y="16764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=</a:t>
            </a:r>
          </a:p>
        </p:txBody>
      </p:sp>
      <p:sp>
        <p:nvSpPr>
          <p:cNvPr id="8202" name="Text Box 23"/>
          <p:cNvSpPr txBox="1">
            <a:spLocks noChangeArrowheads="1"/>
          </p:cNvSpPr>
          <p:nvPr/>
        </p:nvSpPr>
        <p:spPr bwMode="auto">
          <a:xfrm>
            <a:off x="7467600" y="2438400"/>
            <a:ext cx="151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Comic Sans MS" pitchFamily="66" charset="0"/>
              </a:rPr>
              <a:t>Steel Mills</a:t>
            </a:r>
          </a:p>
        </p:txBody>
      </p:sp>
      <p:sp>
        <p:nvSpPr>
          <p:cNvPr id="8203" name="Text Box 25"/>
          <p:cNvSpPr txBox="1">
            <a:spLocks noChangeArrowheads="1"/>
          </p:cNvSpPr>
          <p:nvPr/>
        </p:nvSpPr>
        <p:spPr bwMode="auto">
          <a:xfrm>
            <a:off x="2057400" y="15240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+</a:t>
            </a:r>
          </a:p>
        </p:txBody>
      </p:sp>
      <p:pic>
        <p:nvPicPr>
          <p:cNvPr id="8204" name="Picture 28" descr="j028327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95400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 Box 29"/>
          <p:cNvSpPr txBox="1">
            <a:spLocks noChangeArrowheads="1"/>
          </p:cNvSpPr>
          <p:nvPr/>
        </p:nvSpPr>
        <p:spPr bwMode="auto">
          <a:xfrm>
            <a:off x="4876800" y="2438400"/>
            <a:ext cx="1466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Comic Sans MS" pitchFamily="66" charset="0"/>
              </a:rPr>
              <a:t>Pittsburgh</a:t>
            </a:r>
          </a:p>
        </p:txBody>
      </p:sp>
      <p:sp>
        <p:nvSpPr>
          <p:cNvPr id="8206" name="Text Box 30"/>
          <p:cNvSpPr txBox="1">
            <a:spLocks noChangeArrowheads="1"/>
          </p:cNvSpPr>
          <p:nvPr/>
        </p:nvSpPr>
        <p:spPr bwMode="auto">
          <a:xfrm>
            <a:off x="762000" y="2362200"/>
            <a:ext cx="835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Comic Sans MS" pitchFamily="66" charset="0"/>
              </a:rPr>
              <a:t>Train</a:t>
            </a:r>
          </a:p>
        </p:txBody>
      </p:sp>
      <p:pic>
        <p:nvPicPr>
          <p:cNvPr id="8207" name="Picture 34" descr="j033632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33400" y="1295400"/>
            <a:ext cx="12954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Cities and Regions associated with industrialization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Northeast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Boston</a:t>
            </a:r>
          </a:p>
          <a:p>
            <a:pPr lvl="1" eaLnBrk="1" hangingPunct="1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Pittsburgh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New York City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Midwest</a:t>
            </a:r>
          </a:p>
          <a:p>
            <a:pPr lvl="1" eaLnBrk="1" hangingPunct="1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Chicago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Detroit</a:t>
            </a:r>
          </a:p>
        </p:txBody>
      </p:sp>
      <p:pic>
        <p:nvPicPr>
          <p:cNvPr id="9220" name="Picture 4" descr="Usa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981200"/>
            <a:ext cx="46640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7543800" y="2819400"/>
            <a:ext cx="879475" cy="407988"/>
          </a:xfrm>
          <a:custGeom>
            <a:avLst/>
            <a:gdLst>
              <a:gd name="connsiteX0" fmla="*/ 0 w 845128"/>
              <a:gd name="connsiteY0" fmla="*/ 0 h 318654"/>
              <a:gd name="connsiteX1" fmla="*/ 13855 w 845128"/>
              <a:gd name="connsiteY1" fmla="*/ 83127 h 318654"/>
              <a:gd name="connsiteX2" fmla="*/ 27709 w 845128"/>
              <a:gd name="connsiteY2" fmla="*/ 124690 h 318654"/>
              <a:gd name="connsiteX3" fmla="*/ 41564 w 845128"/>
              <a:gd name="connsiteY3" fmla="*/ 249381 h 318654"/>
              <a:gd name="connsiteX4" fmla="*/ 207819 w 845128"/>
              <a:gd name="connsiteY4" fmla="*/ 235527 h 318654"/>
              <a:gd name="connsiteX5" fmla="*/ 332509 w 845128"/>
              <a:gd name="connsiteY5" fmla="*/ 249381 h 318654"/>
              <a:gd name="connsiteX6" fmla="*/ 415637 w 845128"/>
              <a:gd name="connsiteY6" fmla="*/ 221672 h 318654"/>
              <a:gd name="connsiteX7" fmla="*/ 498764 w 845128"/>
              <a:gd name="connsiteY7" fmla="*/ 290945 h 318654"/>
              <a:gd name="connsiteX8" fmla="*/ 540328 w 845128"/>
              <a:gd name="connsiteY8" fmla="*/ 318654 h 318654"/>
              <a:gd name="connsiteX9" fmla="*/ 651164 w 845128"/>
              <a:gd name="connsiteY9" fmla="*/ 249381 h 318654"/>
              <a:gd name="connsiteX10" fmla="*/ 692728 w 845128"/>
              <a:gd name="connsiteY10" fmla="*/ 235527 h 318654"/>
              <a:gd name="connsiteX11" fmla="*/ 817419 w 845128"/>
              <a:gd name="connsiteY11" fmla="*/ 263236 h 318654"/>
              <a:gd name="connsiteX12" fmla="*/ 845128 w 845128"/>
              <a:gd name="connsiteY12" fmla="*/ 277090 h 31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5128" h="318654">
                <a:moveTo>
                  <a:pt x="0" y="0"/>
                </a:moveTo>
                <a:cubicBezTo>
                  <a:pt x="4618" y="27709"/>
                  <a:pt x="7761" y="55705"/>
                  <a:pt x="13855" y="83127"/>
                </a:cubicBezTo>
                <a:cubicBezTo>
                  <a:pt x="17023" y="97383"/>
                  <a:pt x="25308" y="110285"/>
                  <a:pt x="27709" y="124690"/>
                </a:cubicBezTo>
                <a:cubicBezTo>
                  <a:pt x="34584" y="165940"/>
                  <a:pt x="36946" y="207817"/>
                  <a:pt x="41564" y="249381"/>
                </a:cubicBezTo>
                <a:cubicBezTo>
                  <a:pt x="96982" y="244763"/>
                  <a:pt x="152209" y="235527"/>
                  <a:pt x="207819" y="235527"/>
                </a:cubicBezTo>
                <a:cubicBezTo>
                  <a:pt x="249638" y="235527"/>
                  <a:pt x="290783" y="252163"/>
                  <a:pt x="332509" y="249381"/>
                </a:cubicBezTo>
                <a:cubicBezTo>
                  <a:pt x="361652" y="247438"/>
                  <a:pt x="415637" y="221672"/>
                  <a:pt x="415637" y="221672"/>
                </a:cubicBezTo>
                <a:cubicBezTo>
                  <a:pt x="518835" y="290471"/>
                  <a:pt x="392083" y="202045"/>
                  <a:pt x="498764" y="290945"/>
                </a:cubicBezTo>
                <a:cubicBezTo>
                  <a:pt x="511556" y="301605"/>
                  <a:pt x="526473" y="309418"/>
                  <a:pt x="540328" y="318654"/>
                </a:cubicBezTo>
                <a:cubicBezTo>
                  <a:pt x="584238" y="252788"/>
                  <a:pt x="552241" y="282355"/>
                  <a:pt x="651164" y="249381"/>
                </a:cubicBezTo>
                <a:lnTo>
                  <a:pt x="692728" y="235527"/>
                </a:lnTo>
                <a:cubicBezTo>
                  <a:pt x="720188" y="241019"/>
                  <a:pt x="788064" y="253451"/>
                  <a:pt x="817419" y="263236"/>
                </a:cubicBezTo>
                <a:cubicBezTo>
                  <a:pt x="827216" y="266501"/>
                  <a:pt x="835892" y="272472"/>
                  <a:pt x="845128" y="277090"/>
                </a:cubicBezTo>
              </a:path>
            </a:pathLst>
          </a:custGeom>
          <a:ln w="41275">
            <a:solidFill>
              <a:srgbClr val="66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7162800" y="16764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Northeast</a:t>
            </a:r>
          </a:p>
        </p:txBody>
      </p:sp>
      <p:sp>
        <p:nvSpPr>
          <p:cNvPr id="8" name="Freeform 7"/>
          <p:cNvSpPr/>
          <p:nvPr/>
        </p:nvSpPr>
        <p:spPr>
          <a:xfrm>
            <a:off x="5629275" y="2271713"/>
            <a:ext cx="2009775" cy="1565275"/>
          </a:xfrm>
          <a:custGeom>
            <a:avLst/>
            <a:gdLst>
              <a:gd name="connsiteX0" fmla="*/ 23865 w 2010218"/>
              <a:gd name="connsiteY0" fmla="*/ 0 h 1565141"/>
              <a:gd name="connsiteX1" fmla="*/ 37719 w 2010218"/>
              <a:gd name="connsiteY1" fmla="*/ 69273 h 1565141"/>
              <a:gd name="connsiteX2" fmla="*/ 51574 w 2010218"/>
              <a:gd name="connsiteY2" fmla="*/ 110837 h 1565141"/>
              <a:gd name="connsiteX3" fmla="*/ 65428 w 2010218"/>
              <a:gd name="connsiteY3" fmla="*/ 207819 h 1565141"/>
              <a:gd name="connsiteX4" fmla="*/ 37719 w 2010218"/>
              <a:gd name="connsiteY4" fmla="*/ 720437 h 1565141"/>
              <a:gd name="connsiteX5" fmla="*/ 23865 w 2010218"/>
              <a:gd name="connsiteY5" fmla="*/ 775855 h 1565141"/>
              <a:gd name="connsiteX6" fmla="*/ 37719 w 2010218"/>
              <a:gd name="connsiteY6" fmla="*/ 942110 h 1565141"/>
              <a:gd name="connsiteX7" fmla="*/ 190119 w 2010218"/>
              <a:gd name="connsiteY7" fmla="*/ 955964 h 1565141"/>
              <a:gd name="connsiteX8" fmla="*/ 176265 w 2010218"/>
              <a:gd name="connsiteY8" fmla="*/ 1371600 h 1565141"/>
              <a:gd name="connsiteX9" fmla="*/ 619610 w 2010218"/>
              <a:gd name="connsiteY9" fmla="*/ 1413164 h 1565141"/>
              <a:gd name="connsiteX10" fmla="*/ 785865 w 2010218"/>
              <a:gd name="connsiteY10" fmla="*/ 1399310 h 1565141"/>
              <a:gd name="connsiteX11" fmla="*/ 799719 w 2010218"/>
              <a:gd name="connsiteY11" fmla="*/ 1440873 h 1565141"/>
              <a:gd name="connsiteX12" fmla="*/ 896701 w 2010218"/>
              <a:gd name="connsiteY12" fmla="*/ 1440873 h 1565141"/>
              <a:gd name="connsiteX13" fmla="*/ 952119 w 2010218"/>
              <a:gd name="connsiteY13" fmla="*/ 1413164 h 1565141"/>
              <a:gd name="connsiteX14" fmla="*/ 1256919 w 2010218"/>
              <a:gd name="connsiteY14" fmla="*/ 1385455 h 1565141"/>
              <a:gd name="connsiteX15" fmla="*/ 1270774 w 2010218"/>
              <a:gd name="connsiteY15" fmla="*/ 1330037 h 1565141"/>
              <a:gd name="connsiteX16" fmla="*/ 1312337 w 2010218"/>
              <a:gd name="connsiteY16" fmla="*/ 1343891 h 1565141"/>
              <a:gd name="connsiteX17" fmla="*/ 1367755 w 2010218"/>
              <a:gd name="connsiteY17" fmla="*/ 1274619 h 1565141"/>
              <a:gd name="connsiteX18" fmla="*/ 1395465 w 2010218"/>
              <a:gd name="connsiteY18" fmla="*/ 1246910 h 1565141"/>
              <a:gd name="connsiteX19" fmla="*/ 1575574 w 2010218"/>
              <a:gd name="connsiteY19" fmla="*/ 1205346 h 1565141"/>
              <a:gd name="connsiteX20" fmla="*/ 1658701 w 2010218"/>
              <a:gd name="connsiteY20" fmla="*/ 1136073 h 1565141"/>
              <a:gd name="connsiteX21" fmla="*/ 1700265 w 2010218"/>
              <a:gd name="connsiteY21" fmla="*/ 1094510 h 1565141"/>
              <a:gd name="connsiteX22" fmla="*/ 1838810 w 2010218"/>
              <a:gd name="connsiteY22" fmla="*/ 1066800 h 1565141"/>
              <a:gd name="connsiteX23" fmla="*/ 1880374 w 2010218"/>
              <a:gd name="connsiteY23" fmla="*/ 1052946 h 1565141"/>
              <a:gd name="connsiteX24" fmla="*/ 1991210 w 2010218"/>
              <a:gd name="connsiteY24" fmla="*/ 1039091 h 1565141"/>
              <a:gd name="connsiteX25" fmla="*/ 1963501 w 2010218"/>
              <a:gd name="connsiteY25" fmla="*/ 955964 h 1565141"/>
              <a:gd name="connsiteX26" fmla="*/ 2005065 w 2010218"/>
              <a:gd name="connsiteY26" fmla="*/ 900546 h 156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10218" h="1565141">
                <a:moveTo>
                  <a:pt x="23865" y="0"/>
                </a:moveTo>
                <a:cubicBezTo>
                  <a:pt x="28483" y="23091"/>
                  <a:pt x="32008" y="46428"/>
                  <a:pt x="37719" y="69273"/>
                </a:cubicBezTo>
                <a:cubicBezTo>
                  <a:pt x="41261" y="83441"/>
                  <a:pt x="48710" y="96516"/>
                  <a:pt x="51574" y="110837"/>
                </a:cubicBezTo>
                <a:cubicBezTo>
                  <a:pt x="57978" y="142858"/>
                  <a:pt x="60810" y="175492"/>
                  <a:pt x="65428" y="207819"/>
                </a:cubicBezTo>
                <a:cubicBezTo>
                  <a:pt x="59180" y="395253"/>
                  <a:pt x="69131" y="547673"/>
                  <a:pt x="37719" y="720437"/>
                </a:cubicBezTo>
                <a:cubicBezTo>
                  <a:pt x="34313" y="739171"/>
                  <a:pt x="28483" y="757382"/>
                  <a:pt x="23865" y="775855"/>
                </a:cubicBezTo>
                <a:cubicBezTo>
                  <a:pt x="28483" y="831273"/>
                  <a:pt x="0" y="901247"/>
                  <a:pt x="37719" y="942110"/>
                </a:cubicBezTo>
                <a:cubicBezTo>
                  <a:pt x="72318" y="979592"/>
                  <a:pt x="174459" y="907418"/>
                  <a:pt x="190119" y="955964"/>
                </a:cubicBezTo>
                <a:cubicBezTo>
                  <a:pt x="232677" y="1087892"/>
                  <a:pt x="180883" y="1233055"/>
                  <a:pt x="176265" y="1371600"/>
                </a:cubicBezTo>
                <a:cubicBezTo>
                  <a:pt x="224648" y="1565141"/>
                  <a:pt x="172667" y="1433952"/>
                  <a:pt x="619610" y="1413164"/>
                </a:cubicBezTo>
                <a:cubicBezTo>
                  <a:pt x="675160" y="1410580"/>
                  <a:pt x="730447" y="1403928"/>
                  <a:pt x="785865" y="1399310"/>
                </a:cubicBezTo>
                <a:cubicBezTo>
                  <a:pt x="790483" y="1413164"/>
                  <a:pt x="788315" y="1431750"/>
                  <a:pt x="799719" y="1440873"/>
                </a:cubicBezTo>
                <a:cubicBezTo>
                  <a:pt x="832127" y="1466800"/>
                  <a:pt x="865587" y="1454207"/>
                  <a:pt x="896701" y="1440873"/>
                </a:cubicBezTo>
                <a:cubicBezTo>
                  <a:pt x="915684" y="1432737"/>
                  <a:pt x="933646" y="1422400"/>
                  <a:pt x="952119" y="1413164"/>
                </a:cubicBezTo>
                <a:cubicBezTo>
                  <a:pt x="1092421" y="1420179"/>
                  <a:pt x="1205536" y="1505348"/>
                  <a:pt x="1256919" y="1385455"/>
                </a:cubicBezTo>
                <a:cubicBezTo>
                  <a:pt x="1264420" y="1367953"/>
                  <a:pt x="1266156" y="1348510"/>
                  <a:pt x="1270774" y="1330037"/>
                </a:cubicBezTo>
                <a:cubicBezTo>
                  <a:pt x="1284628" y="1334655"/>
                  <a:pt x="1297932" y="1346292"/>
                  <a:pt x="1312337" y="1343891"/>
                </a:cubicBezTo>
                <a:cubicBezTo>
                  <a:pt x="1367527" y="1334692"/>
                  <a:pt x="1347342" y="1308640"/>
                  <a:pt x="1367755" y="1274619"/>
                </a:cubicBezTo>
                <a:cubicBezTo>
                  <a:pt x="1374476" y="1263418"/>
                  <a:pt x="1383782" y="1252752"/>
                  <a:pt x="1395465" y="1246910"/>
                </a:cubicBezTo>
                <a:cubicBezTo>
                  <a:pt x="1456326" y="1216479"/>
                  <a:pt x="1509208" y="1214826"/>
                  <a:pt x="1575574" y="1205346"/>
                </a:cubicBezTo>
                <a:cubicBezTo>
                  <a:pt x="1696982" y="1083935"/>
                  <a:pt x="1542984" y="1232502"/>
                  <a:pt x="1658701" y="1136073"/>
                </a:cubicBezTo>
                <a:cubicBezTo>
                  <a:pt x="1673753" y="1123530"/>
                  <a:pt x="1683962" y="1105378"/>
                  <a:pt x="1700265" y="1094510"/>
                </a:cubicBezTo>
                <a:cubicBezTo>
                  <a:pt x="1726646" y="1076923"/>
                  <a:pt x="1830593" y="1067974"/>
                  <a:pt x="1838810" y="1066800"/>
                </a:cubicBezTo>
                <a:cubicBezTo>
                  <a:pt x="1852665" y="1062182"/>
                  <a:pt x="1866006" y="1055558"/>
                  <a:pt x="1880374" y="1052946"/>
                </a:cubicBezTo>
                <a:cubicBezTo>
                  <a:pt x="1917006" y="1046286"/>
                  <a:pt x="1966979" y="1067360"/>
                  <a:pt x="1991210" y="1039091"/>
                </a:cubicBezTo>
                <a:cubicBezTo>
                  <a:pt x="2010218" y="1016915"/>
                  <a:pt x="1963501" y="955964"/>
                  <a:pt x="1963501" y="955964"/>
                </a:cubicBezTo>
                <a:cubicBezTo>
                  <a:pt x="2008330" y="911135"/>
                  <a:pt x="2005065" y="933993"/>
                  <a:pt x="2005065" y="900546"/>
                </a:cubicBezTo>
              </a:path>
            </a:pathLst>
          </a:custGeom>
          <a:ln w="34925">
            <a:solidFill>
              <a:srgbClr val="66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5715000" y="19812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Midwest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Examples of Manufacturing areas</a:t>
            </a:r>
          </a:p>
        </p:txBody>
      </p:sp>
      <p:pic>
        <p:nvPicPr>
          <p:cNvPr id="10243" name="Picture 10" descr="j023346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32625" y="5486400"/>
            <a:ext cx="1553670" cy="914400"/>
          </a:xfrm>
          <a:noFill/>
        </p:spPr>
      </p:pic>
      <p:pic>
        <p:nvPicPr>
          <p:cNvPr id="10244" name="Picture 16" descr="j02319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78" y="1676400"/>
            <a:ext cx="1447800" cy="100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2" descr="j028208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52087" y="2971800"/>
            <a:ext cx="1453195" cy="1030288"/>
          </a:xfrm>
          <a:noFill/>
        </p:spPr>
      </p:pic>
      <p:sp>
        <p:nvSpPr>
          <p:cNvPr id="10246" name="Text Box 24"/>
          <p:cNvSpPr txBox="1">
            <a:spLocks noChangeArrowheads="1"/>
          </p:cNvSpPr>
          <p:nvPr/>
        </p:nvSpPr>
        <p:spPr bwMode="auto">
          <a:xfrm>
            <a:off x="3581400" y="1981200"/>
            <a:ext cx="532549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Textiles</a:t>
            </a:r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 Industries – New England</a:t>
            </a:r>
          </a:p>
          <a:p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Steel Industry - Pittsburgh</a:t>
            </a:r>
          </a:p>
          <a:p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Meat Packing Industry-Chicago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Automobile</a:t>
            </a:r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 Industry – Detroit</a:t>
            </a:r>
          </a:p>
          <a:p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jmpalmie\AppData\Local\Microsoft\Windows\Temporary Internet Files\Content.IE5\C78TTPFT\MC90022185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4320144"/>
            <a:ext cx="1826971" cy="80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13E197A7-FB6F-416E-BD74-C6942FEC775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209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Comic Sans MS</vt:lpstr>
      <vt:lpstr>Cooper Black</vt:lpstr>
      <vt:lpstr>Default Design</vt:lpstr>
      <vt:lpstr>Industrialization &amp; Urbanization</vt:lpstr>
      <vt:lpstr>After civil war changes in farm and city life</vt:lpstr>
      <vt:lpstr>Factors resulting in growth of industry</vt:lpstr>
      <vt:lpstr>Reasons why cities developed</vt:lpstr>
      <vt:lpstr>PowerPoint Presentation</vt:lpstr>
      <vt:lpstr>Cities and Regions associated with industrialization</vt:lpstr>
      <vt:lpstr>Examples of Manufacturing areas</vt:lpstr>
    </vt:vector>
  </TitlesOfParts>
  <Company>Virginia Beach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Industrialization &amp; Urbanization</dc:title>
  <dc:creator>Virginia Beach City Public Schools</dc:creator>
  <cp:lastModifiedBy>Vickie J. Dean</cp:lastModifiedBy>
  <cp:revision>23</cp:revision>
  <dcterms:created xsi:type="dcterms:W3CDTF">2009-05-27T15:51:51Z</dcterms:created>
  <dcterms:modified xsi:type="dcterms:W3CDTF">2014-10-01T18:26:50Z</dcterms:modified>
</cp:coreProperties>
</file>